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7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422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24" r:id="rId28"/>
    <p:sldId id="425" r:id="rId29"/>
    <p:sldId id="426" r:id="rId30"/>
    <p:sldId id="335" r:id="rId31"/>
    <p:sldId id="331" r:id="rId32"/>
    <p:sldId id="332" r:id="rId33"/>
    <p:sldId id="333" r:id="rId34"/>
    <p:sldId id="334" r:id="rId35"/>
    <p:sldId id="279" r:id="rId36"/>
    <p:sldId id="280" r:id="rId37"/>
    <p:sldId id="281" r:id="rId38"/>
    <p:sldId id="282" r:id="rId39"/>
    <p:sldId id="343" r:id="rId40"/>
    <p:sldId id="344" r:id="rId41"/>
    <p:sldId id="345" r:id="rId42"/>
    <p:sldId id="283" r:id="rId43"/>
    <p:sldId id="362" r:id="rId44"/>
    <p:sldId id="356" r:id="rId45"/>
    <p:sldId id="357" r:id="rId46"/>
    <p:sldId id="358" r:id="rId47"/>
    <p:sldId id="310" r:id="rId48"/>
    <p:sldId id="286" r:id="rId49"/>
    <p:sldId id="287" r:id="rId50"/>
    <p:sldId id="288" r:id="rId51"/>
    <p:sldId id="289" r:id="rId52"/>
    <p:sldId id="409" r:id="rId53"/>
    <p:sldId id="415" r:id="rId54"/>
    <p:sldId id="421" r:id="rId55"/>
    <p:sldId id="315" r:id="rId56"/>
    <p:sldId id="316" r:id="rId57"/>
    <p:sldId id="317" r:id="rId58"/>
    <p:sldId id="318" r:id="rId59"/>
    <p:sldId id="319" r:id="rId60"/>
    <p:sldId id="320" r:id="rId61"/>
    <p:sldId id="322" r:id="rId62"/>
    <p:sldId id="323" r:id="rId63"/>
    <p:sldId id="383" r:id="rId64"/>
    <p:sldId id="384" r:id="rId65"/>
    <p:sldId id="324" r:id="rId66"/>
    <p:sldId id="325" r:id="rId67"/>
    <p:sldId id="347" r:id="rId68"/>
    <p:sldId id="410" r:id="rId69"/>
    <p:sldId id="411" r:id="rId70"/>
    <p:sldId id="412" r:id="rId71"/>
    <p:sldId id="401" r:id="rId72"/>
    <p:sldId id="326" r:id="rId73"/>
    <p:sldId id="423" r:id="rId74"/>
    <p:sldId id="341" r:id="rId75"/>
    <p:sldId id="328" r:id="rId76"/>
    <p:sldId id="350" r:id="rId77"/>
    <p:sldId id="329" r:id="rId78"/>
    <p:sldId id="330" r:id="rId79"/>
    <p:sldId id="342" r:id="rId80"/>
    <p:sldId id="351" r:id="rId81"/>
    <p:sldId id="352" r:id="rId82"/>
    <p:sldId id="364" r:id="rId83"/>
    <p:sldId id="363" r:id="rId84"/>
    <p:sldId id="402" r:id="rId85"/>
    <p:sldId id="336" r:id="rId86"/>
    <p:sldId id="366" r:id="rId87"/>
    <p:sldId id="403" r:id="rId88"/>
    <p:sldId id="365" r:id="rId89"/>
    <p:sldId id="367" r:id="rId90"/>
    <p:sldId id="393" r:id="rId91"/>
    <p:sldId id="369" r:id="rId92"/>
    <p:sldId id="404" r:id="rId93"/>
    <p:sldId id="337" r:id="rId94"/>
    <p:sldId id="394" r:id="rId95"/>
    <p:sldId id="405" r:id="rId96"/>
    <p:sldId id="392" r:id="rId97"/>
    <p:sldId id="395" r:id="rId98"/>
    <p:sldId id="413" r:id="rId99"/>
    <p:sldId id="414" r:id="rId100"/>
    <p:sldId id="396" r:id="rId101"/>
    <p:sldId id="397" r:id="rId102"/>
    <p:sldId id="406" r:id="rId103"/>
    <p:sldId id="339" r:id="rId104"/>
    <p:sldId id="399" r:id="rId105"/>
    <p:sldId id="398" r:id="rId106"/>
    <p:sldId id="400" r:id="rId107"/>
    <p:sldId id="407" r:id="rId108"/>
    <p:sldId id="408" r:id="rId109"/>
    <p:sldId id="296" r:id="rId110"/>
    <p:sldId id="297" r:id="rId111"/>
    <p:sldId id="298" r:id="rId112"/>
    <p:sldId id="311" r:id="rId113"/>
    <p:sldId id="299" r:id="rId114"/>
    <p:sldId id="300" r:id="rId115"/>
    <p:sldId id="301" r:id="rId116"/>
    <p:sldId id="302" r:id="rId117"/>
    <p:sldId id="303" r:id="rId118"/>
    <p:sldId id="304" r:id="rId119"/>
    <p:sldId id="379" r:id="rId120"/>
    <p:sldId id="380" r:id="rId121"/>
    <p:sldId id="381" r:id="rId122"/>
    <p:sldId id="382" r:id="rId123"/>
    <p:sldId id="373" r:id="rId124"/>
    <p:sldId id="374" r:id="rId125"/>
    <p:sldId id="375" r:id="rId126"/>
    <p:sldId id="376" r:id="rId127"/>
    <p:sldId id="377" r:id="rId128"/>
    <p:sldId id="378" r:id="rId129"/>
    <p:sldId id="388" r:id="rId130"/>
    <p:sldId id="391" r:id="rId131"/>
    <p:sldId id="419" r:id="rId132"/>
    <p:sldId id="420" r:id="rId133"/>
    <p:sldId id="390" r:id="rId134"/>
    <p:sldId id="389" r:id="rId135"/>
    <p:sldId id="372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16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printerSettings" Target="printerSettings/printerSettings1.bin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1120968"/>
        <c:axId val="571123944"/>
        <c:axId val="0"/>
      </c:bar3DChart>
      <c:catAx>
        <c:axId val="571120968"/>
        <c:scaling>
          <c:orientation val="minMax"/>
        </c:scaling>
        <c:delete val="1"/>
        <c:axPos val="b"/>
        <c:majorTickMark val="out"/>
        <c:minorTickMark val="none"/>
        <c:tickLblPos val="nextTo"/>
        <c:crossAx val="571123944"/>
        <c:crosses val="autoZero"/>
        <c:auto val="1"/>
        <c:lblAlgn val="ctr"/>
        <c:lblOffset val="100"/>
        <c:noMultiLvlLbl val="0"/>
      </c:catAx>
      <c:valAx>
        <c:axId val="57112394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11209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01/06/2011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start to</a:t>
            </a:r>
            <a:r>
              <a:rPr lang="en-US" baseline="0" dirty="0" smtClean="0"/>
              <a:t> interact with the data set for real, and the </a:t>
            </a:r>
            <a:r>
              <a:rPr lang="en-US" baseline="0" dirty="0" err="1" smtClean="0"/>
              <a:t>DoctorWhoUniverse</a:t>
            </a:r>
            <a:r>
              <a:rPr lang="en-US" baseline="0" dirty="0" smtClean="0"/>
              <a:t> class helps </a:t>
            </a:r>
            <a:r>
              <a:rPr lang="en-US" baseline="0" smtClean="0"/>
              <a:t>with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example of how we store Doctor Who data in Neo4j – as property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convention in our Doctor Who universe: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Characters have the key </a:t>
            </a:r>
            <a:r>
              <a:rPr lang="en-US" i="1" baseline="0" dirty="0" smtClean="0"/>
              <a:t>name, </a:t>
            </a:r>
            <a:r>
              <a:rPr lang="en-US" i="0" baseline="0" dirty="0" smtClean="0"/>
              <a:t>and relationship APPEARED_IN for the episodes where we know they appeared. </a:t>
            </a:r>
          </a:p>
          <a:p>
            <a:r>
              <a:rPr lang="en-US" i="0" baseline="0" dirty="0" smtClean="0"/>
              <a:t> </a:t>
            </a:r>
            <a:r>
              <a:rPr lang="en-US" baseline="0" dirty="0" smtClean="0"/>
              <a:t>- Actors have the key </a:t>
            </a:r>
            <a:r>
              <a:rPr lang="en-US" i="1" baseline="0" dirty="0" smtClean="0"/>
              <a:t>actor</a:t>
            </a:r>
            <a:r>
              <a:rPr lang="en-US" i="0" baseline="0" dirty="0" smtClean="0"/>
              <a:t> and the relationship PLAYED for characters they played</a:t>
            </a:r>
            <a:endParaRPr lang="en-US" i="1" baseline="0" dirty="0" smtClean="0"/>
          </a:p>
          <a:p>
            <a:r>
              <a:rPr lang="en-US" baseline="0" dirty="0" smtClean="0"/>
              <a:t> - Episodes have the keys </a:t>
            </a:r>
            <a:r>
              <a:rPr lang="en-US" i="1" baseline="0" dirty="0" smtClean="0"/>
              <a:t>episode</a:t>
            </a:r>
            <a:r>
              <a:rPr lang="en-US" baseline="0" dirty="0" smtClean="0"/>
              <a:t> and </a:t>
            </a:r>
            <a:r>
              <a:rPr lang="en-US" i="1" baseline="0" dirty="0" smtClean="0"/>
              <a:t>title</a:t>
            </a:r>
            <a:r>
              <a:rPr lang="en-US" i="0" baseline="0" dirty="0" smtClean="0"/>
              <a:t> and participate in and have incoming PLAYED relationships from the characters that appear in that episode</a:t>
            </a:r>
            <a:endParaRPr lang="en-US" i="1" baseline="0" dirty="0" smtClean="0"/>
          </a:p>
          <a:p>
            <a:r>
              <a:rPr lang="en-US" baseline="0" dirty="0" smtClean="0"/>
              <a:t> - Planets have the key </a:t>
            </a:r>
            <a:r>
              <a:rPr lang="en-US" i="1" baseline="0" dirty="0" smtClean="0"/>
              <a:t>planet</a:t>
            </a:r>
            <a:r>
              <a:rPr lang="en-US" i="0" baseline="0" dirty="0" smtClean="0"/>
              <a:t> and relationship COMES_FROM for the species or characters that come from that planet</a:t>
            </a:r>
            <a:endParaRPr lang="en-US" i="1" baseline="0" dirty="0" smtClean="0"/>
          </a:p>
          <a:p>
            <a:r>
              <a:rPr lang="en-US" i="0" baseline="0" dirty="0" smtClean="0"/>
              <a:t> - Species have the key </a:t>
            </a:r>
            <a:r>
              <a:rPr lang="en-US" i="1" baseline="0" dirty="0" smtClean="0"/>
              <a:t>species </a:t>
            </a:r>
            <a:r>
              <a:rPr lang="en-US" i="0" baseline="0" dirty="0" smtClean="0"/>
              <a:t>and may have incoming IS_A relationships from characters and outgoing COMES_FROM relationship to a planet (or planets!)</a:t>
            </a:r>
            <a:endParaRPr lang="en-US" i="1" baseline="0" dirty="0" smtClean="0"/>
          </a:p>
          <a:p>
            <a:endParaRPr lang="en-US" i="0" dirty="0" smtClean="0"/>
          </a:p>
          <a:p>
            <a:r>
              <a:rPr lang="en-US" i="0" dirty="0" smtClean="0"/>
              <a:t>There are no “types” in Neo4j, just conventions you apply to nodes to give them shapes, and names you apply to relationships to make them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recognisable</a:t>
            </a:r>
            <a:endParaRPr lang="en-US" i="0" dirty="0" smtClean="0"/>
          </a:p>
          <a:p>
            <a:endParaRPr lang="en-US" i="0" dirty="0" smtClean="0"/>
          </a:p>
          <a:p>
            <a:r>
              <a:rPr lang="en-US" i="0" dirty="0" smtClean="0"/>
              <a:t>But there are some subtleties</a:t>
            </a:r>
            <a:r>
              <a:rPr lang="en-US" i="0" baseline="0" dirty="0" smtClean="0"/>
              <a:t> too:</a:t>
            </a:r>
          </a:p>
          <a:p>
            <a:endParaRPr lang="en-US" i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 - The Doctor and the Master are special because they also have REGENERATED_TO and never have APPEARED_IN</a:t>
            </a:r>
          </a:p>
          <a:p>
            <a:r>
              <a:rPr lang="en-US" i="0" baseline="0" dirty="0" smtClean="0"/>
              <a:t> - The Doctor never directly appears in episodes, but actors playing the Doctor do – the Doctor’s appearance is implied. In this case we can read the graph as David Tennant’s Doctor appeared in episode 202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359" y="1557356"/>
            <a:ext cx="617682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  <p:bldP spid="1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own code to adapt the kernel</a:t>
            </a:r>
          </a:p>
          <a:p>
            <a:r>
              <a:rPr lang="en-US" smtClean="0"/>
              <a:t>REST managed</a:t>
            </a:r>
            <a:r>
              <a:rPr lang="en-US" dirty="0" smtClean="0"/>
              <a:t>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</a:p>
          <a:p>
            <a:pPr lvl="2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Available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“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</a:p>
          <a:p>
            <a:pPr lvl="1"/>
            <a:r>
              <a:rPr lang="en-US" dirty="0" smtClean="0"/>
              <a:t>Naturally indexed (columns)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Index-centric,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Good scaling (especially if </a:t>
            </a:r>
            <a:r>
              <a:rPr lang="en-US" dirty="0" err="1" smtClean="0"/>
              <a:t>sharding</a:t>
            </a:r>
            <a:r>
              <a:rPr lang="en-US" dirty="0" smtClean="0"/>
              <a:t> supported)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 (and indexes)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 smtClean="0"/>
              <a:t>Named relationships </a:t>
            </a:r>
            <a:r>
              <a:rPr lang="en-US" dirty="0"/>
              <a:t>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Hypergraph</a:t>
            </a:r>
            <a:r>
              <a:rPr lang="en-US" dirty="0" smtClean="0"/>
              <a:t>, sometimes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smtClean="0"/>
              <a:t>Neo4j (of course), </a:t>
            </a:r>
            <a:r>
              <a:rPr lang="en-US" dirty="0" err="1" smtClean="0"/>
              <a:t>Sones</a:t>
            </a:r>
            <a:r>
              <a:rPr lang="en-US" dirty="0" smtClean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r>
              <a:rPr lang="en-US" dirty="0" smtClean="0"/>
              <a:t>, </a:t>
            </a:r>
            <a:r>
              <a:rPr lang="en-US" dirty="0" err="1" smtClean="0"/>
              <a:t>AllegroGraph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  <a:p>
            <a:pPr lvl="2"/>
            <a:r>
              <a:rPr lang="en-US" dirty="0" smtClean="0"/>
              <a:t>And for some domains you can shard too!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63213"/>
              </p:ext>
            </p:extLst>
          </p:nvPr>
        </p:nvGraphicFramePr>
        <p:xfrm>
          <a:off x="5038435" y="2327564"/>
          <a:ext cx="3648365" cy="10949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72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33305"/>
              </p:ext>
            </p:extLst>
          </p:nvPr>
        </p:nvGraphicFramePr>
        <p:xfrm>
          <a:off x="5038435" y="2327564"/>
          <a:ext cx="3648365" cy="159742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3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21006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06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 Tutorial starts</a:t>
            </a:r>
          </a:p>
          <a:p>
            <a:r>
              <a:rPr lang="en-US" dirty="0" smtClean="0"/>
              <a:t>10:30 Coffee break</a:t>
            </a:r>
          </a:p>
          <a:p>
            <a:r>
              <a:rPr lang="en-US" dirty="0" smtClean="0"/>
              <a:t>12:00 Lunch</a:t>
            </a:r>
            <a:endParaRPr lang="en-US" dirty="0"/>
          </a:p>
          <a:p>
            <a:r>
              <a:rPr lang="en-US" dirty="0" smtClean="0"/>
              <a:t>14:30 </a:t>
            </a:r>
            <a:r>
              <a:rPr lang="en-US" dirty="0"/>
              <a:t>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16:00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Solutions architecture and big data</a:t>
            </a:r>
          </a:p>
          <a:p>
            <a:r>
              <a:rPr lang="en-US" dirty="0" smtClean="0"/>
              <a:t>Whirlwind tour of things we didn’t cover</a:t>
            </a:r>
          </a:p>
          <a:p>
            <a:r>
              <a:rPr lang="en-US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</a:t>
            </a:r>
            <a:r>
              <a:rPr lang="en-US" sz="1800" dirty="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:$LIB_DIR/geronimo-</a:t>
            </a:r>
            <a:r>
              <a:rPr lang="en-US" sz="1800" dirty="0" smtClean="0">
                <a:latin typeface="Courier New"/>
                <a:cs typeface="Courier New"/>
              </a:rPr>
              <a:t>jta_1.1_spec.jar org.neo4j.shell.StartClient -</a:t>
            </a:r>
            <a:r>
              <a:rPr lang="en-US" sz="1800" dirty="0">
                <a:latin typeface="Courier New"/>
                <a:cs typeface="Courier New"/>
              </a:rPr>
              <a:t>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kernel.jar</a:t>
            </a:r>
            <a:r>
              <a:rPr lang="en-US" sz="1800" dirty="0">
                <a:latin typeface="Courier New"/>
                <a:cs typeface="Courier New"/>
              </a:rPr>
              <a:t>;%LIB_DIR%\geronimo</a:t>
            </a:r>
            <a:r>
              <a:rPr lang="en-US" sz="1800">
                <a:latin typeface="Courier New"/>
                <a:cs typeface="Courier New"/>
              </a:rPr>
              <a:t>-</a:t>
            </a:r>
            <a:r>
              <a:rPr lang="en-US" sz="1800" smtClean="0">
                <a:latin typeface="Courier New"/>
                <a:cs typeface="Courier New"/>
              </a:rPr>
              <a:t>jta_1.1_spec.jar </a:t>
            </a:r>
            <a:r>
              <a:rPr lang="en-US" sz="1800">
                <a:latin typeface="Courier New"/>
                <a:cs typeface="Courier New"/>
              </a:rPr>
              <a:t>org.neo4j.shell.StartClient </a:t>
            </a:r>
            <a:r>
              <a:rPr lang="en-US" sz="1800" smtClean="0">
                <a:latin typeface="Courier New"/>
                <a:cs typeface="Courier New"/>
              </a:rPr>
              <a:t>-</a:t>
            </a:r>
            <a:r>
              <a:rPr lang="en-US" sz="1800" dirty="0">
                <a:latin typeface="Courier New"/>
                <a:cs typeface="Courier New"/>
              </a:rPr>
              <a:t>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rmrel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475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 err="1" smtClean="0"/>
              <a:t>koans</a:t>
            </a:r>
            <a:r>
              <a:rPr lang="en-US" dirty="0" smtClean="0"/>
              <a:t> use </a:t>
            </a:r>
            <a:r>
              <a:rPr lang="en-US" dirty="0" err="1" smtClean="0">
                <a:latin typeface="Courier New"/>
                <a:cs typeface="Courier New"/>
              </a:rPr>
              <a:t>DoctorWhoUniverse</a:t>
            </a:r>
            <a:r>
              <a:rPr lang="en-US" dirty="0" smtClean="0"/>
              <a:t> to set up the database</a:t>
            </a:r>
          </a:p>
          <a:p>
            <a:pPr lvl="1"/>
            <a:r>
              <a:rPr lang="en-US" dirty="0" smtClean="0"/>
              <a:t>It’s a wrapper around Neo4j’s </a:t>
            </a:r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alibri"/>
                <a:cs typeface="Calibri"/>
              </a:rPr>
              <a:t> which loads the dataset</a:t>
            </a:r>
          </a:p>
          <a:p>
            <a:r>
              <a:rPr lang="en-US" dirty="0" smtClean="0"/>
              <a:t>There are some helpers in here you can use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theDoctor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lvl="2"/>
            <a:r>
              <a:rPr lang="en-US" dirty="0" smtClean="0"/>
              <a:t>Always returns the Doctor node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characterIndex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planetIndex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speciesIndex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actorIndex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episodeIndex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Provides direct access to other interesting nodes</a:t>
            </a:r>
            <a:br>
              <a:rPr lang="en-US" dirty="0" smtClean="0"/>
            </a:br>
            <a:r>
              <a:rPr lang="en-US" dirty="0" smtClean="0"/>
              <a:t> in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7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read performance for write cost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pPr lvl="1"/>
            <a:r>
              <a:rPr lang="en-US" dirty="0" smtClean="0"/>
              <a:t>Great for recommendations!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686907" y="1655618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Doctor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7060" y="4664364"/>
            <a:ext cx="2228816" cy="4733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species: Human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8605" y="721590"/>
            <a:ext cx="2228816" cy="4733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planet: Earth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9432" y="2918689"/>
            <a:ext cx="2228816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Master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2941" y="5137727"/>
            <a:ext cx="2653600" cy="689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episode: 202</a:t>
            </a:r>
          </a:p>
          <a:p>
            <a:pPr algn="ctr"/>
            <a:r>
              <a:rPr lang="en-US" sz="1400" dirty="0" smtClean="0">
                <a:latin typeface="Courier New"/>
                <a:cs typeface="Courier New"/>
              </a:rPr>
              <a:t>title: The End of Time</a:t>
            </a:r>
            <a:endParaRPr lang="en-US" sz="1400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>
            <a:stCxn id="2" idx="0"/>
            <a:endCxn id="3" idx="1"/>
          </p:cNvCxnSpPr>
          <p:nvPr/>
        </p:nvCxnSpPr>
        <p:spPr>
          <a:xfrm flipV="1">
            <a:off x="1730862" y="1892300"/>
            <a:ext cx="1956045" cy="1112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37790" y="3005280"/>
            <a:ext cx="2386143" cy="4733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urier New"/>
                <a:cs typeface="Courier New"/>
              </a:rPr>
              <a:t>name: Wilfred Mott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 rot="19788767">
            <a:off x="1830881" y="2276988"/>
            <a:ext cx="1200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COMPANION_OF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2" idx="0"/>
            <a:endCxn id="5" idx="2"/>
          </p:cNvCxnSpPr>
          <p:nvPr/>
        </p:nvCxnSpPr>
        <p:spPr>
          <a:xfrm flipV="1">
            <a:off x="1730862" y="1194953"/>
            <a:ext cx="2151" cy="181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075068" y="1905811"/>
            <a:ext cx="1031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COMES_FROM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>
            <a:stCxn id="2" idx="2"/>
            <a:endCxn id="4" idx="0"/>
          </p:cNvCxnSpPr>
          <p:nvPr/>
        </p:nvCxnSpPr>
        <p:spPr>
          <a:xfrm flipH="1">
            <a:off x="1721468" y="3478643"/>
            <a:ext cx="9394" cy="1185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5400000">
            <a:off x="1581051" y="3931551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IS_A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0"/>
          </p:cNvCxnSpPr>
          <p:nvPr/>
        </p:nvCxnSpPr>
        <p:spPr>
          <a:xfrm>
            <a:off x="5915723" y="1892300"/>
            <a:ext cx="1638117" cy="10263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87475">
            <a:off x="6444712" y="2176152"/>
            <a:ext cx="861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ENEMY_OF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" idx="3"/>
            <a:endCxn id="7" idx="0"/>
          </p:cNvCxnSpPr>
          <p:nvPr/>
        </p:nvCxnSpPr>
        <p:spPr>
          <a:xfrm>
            <a:off x="2923933" y="3241962"/>
            <a:ext cx="1745808" cy="1895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3" idx="0"/>
            <a:endCxn id="3" idx="2"/>
          </p:cNvCxnSpPr>
          <p:nvPr/>
        </p:nvCxnSpPr>
        <p:spPr>
          <a:xfrm flipH="1" flipV="1">
            <a:off x="4801315" y="2128981"/>
            <a:ext cx="7425" cy="890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620939" y="3019033"/>
            <a:ext cx="2375602" cy="7778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Courier New"/>
                <a:cs typeface="Courier New"/>
              </a:rPr>
              <a:t>actor: David Tennant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4629289" y="2541937"/>
            <a:ext cx="6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PLAYED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39" name="Straight Arrow Connector 38"/>
          <p:cNvCxnSpPr>
            <a:stCxn id="33" idx="2"/>
            <a:endCxn id="7" idx="0"/>
          </p:cNvCxnSpPr>
          <p:nvPr/>
        </p:nvCxnSpPr>
        <p:spPr>
          <a:xfrm flipH="1">
            <a:off x="4669741" y="3796899"/>
            <a:ext cx="138999" cy="1340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5755230">
            <a:off x="4358061" y="4197009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45" name="TextBox 44"/>
          <p:cNvSpPr txBox="1"/>
          <p:nvPr/>
        </p:nvSpPr>
        <p:spPr>
          <a:xfrm rot="2823204">
            <a:off x="3439949" y="4048098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cxnSp>
        <p:nvCxnSpPr>
          <p:cNvPr id="46" name="Straight Arrow Connector 45"/>
          <p:cNvCxnSpPr>
            <a:stCxn id="6" idx="2"/>
            <a:endCxn id="7" idx="3"/>
          </p:cNvCxnSpPr>
          <p:nvPr/>
        </p:nvCxnSpPr>
        <p:spPr>
          <a:xfrm flipH="1">
            <a:off x="5996541" y="3392052"/>
            <a:ext cx="1557299" cy="209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399856">
            <a:off x="6098421" y="414432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/>
                <a:cs typeface="Courier New"/>
              </a:rPr>
              <a:t>APPEARED_IN</a:t>
            </a:r>
            <a:endParaRPr lang="en-US" sz="1100" dirty="0">
              <a:latin typeface="Courier New"/>
              <a:cs typeface="Courier New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0" y="3103448"/>
            <a:ext cx="607133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>
                <a:latin typeface="Courier New"/>
                <a:cs typeface="Courier New"/>
              </a:rPr>
              <a:t>("actor</a:t>
            </a:r>
            <a:r>
              <a:rPr lang="en-US" sz="1800" dirty="0" smtClean="0">
                <a:latin typeface="Courier New"/>
                <a:cs typeface="Courier New"/>
              </a:rPr>
              <a:t>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species 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("species"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</a:t>
            </a:r>
            <a:r>
              <a:rPr lang="en-US" sz="1800" dirty="0" err="1" smtClean="0">
                <a:latin typeface="Courier New"/>
                <a:cs typeface="Courier New"/>
              </a:rPr>
              <a:t>speciesHits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species.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</a:t>
            </a:r>
            <a:r>
              <a:rPr lang="en-US" sz="1800" dirty="0" smtClean="0">
                <a:latin typeface="Courier New"/>
                <a:cs typeface="Courier New"/>
              </a:rPr>
              <a:t/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             "</a:t>
            </a:r>
            <a:r>
              <a:rPr lang="en-US" sz="1800" dirty="0">
                <a:latin typeface="Courier New"/>
                <a:cs typeface="Courier New"/>
              </a:rPr>
              <a:t>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716318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22160</TotalTime>
  <Words>5852</Words>
  <Application>Microsoft Macintosh PowerPoint</Application>
  <PresentationFormat>On-screen Show (4:3)</PresentationFormat>
  <Paragraphs>1027</Paragraphs>
  <Slides>135</Slides>
  <Notes>46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6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Social Network “path exists” Performance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DoctorWhoUniverse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Ian Robinson</cp:lastModifiedBy>
  <cp:revision>399</cp:revision>
  <dcterms:created xsi:type="dcterms:W3CDTF">2011-03-08T13:24:17Z</dcterms:created>
  <dcterms:modified xsi:type="dcterms:W3CDTF">2011-06-01T14:18:51Z</dcterms:modified>
</cp:coreProperties>
</file>